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1" autoAdjust="0"/>
    <p:restoredTop sz="95748" autoAdjust="0"/>
  </p:normalViewPr>
  <p:slideViewPr>
    <p:cSldViewPr>
      <p:cViewPr>
        <p:scale>
          <a:sx n="135" d="100"/>
          <a:sy n="135" d="100"/>
        </p:scale>
        <p:origin x="-36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3540" y="-96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B3F9B-AB2F-46F0-AB2B-003ADAABAC93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F50A1-4738-4DD8-AC45-69ED91161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0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F50A1-4738-4DD8-AC45-69ED91161EE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7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1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075861"/>
            <a:ext cx="6061934" cy="57821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5230906" cy="685800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24200"/>
            <a:ext cx="5230906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51176" y="0"/>
            <a:ext cx="3092824" cy="10758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6051176" cy="10758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1" name="Picture 7" descr="TC0120101-IMG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t="14888" r="4706" b="5101"/>
          <a:stretch/>
        </p:blipFill>
        <p:spPr bwMode="auto">
          <a:xfrm>
            <a:off x="6051176" y="1075862"/>
            <a:ext cx="3092824" cy="57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061934" y="6320068"/>
            <a:ext cx="3092824" cy="5379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168588" y="2151724"/>
            <a:ext cx="2017059" cy="0"/>
          </a:xfrm>
          <a:prstGeom prst="line">
            <a:avLst/>
          </a:prstGeom>
          <a:noFill/>
          <a:ln w="9525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168588" y="5917241"/>
            <a:ext cx="2017059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916706" y="3003550"/>
            <a:ext cx="1474694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4168588" y="4841379"/>
            <a:ext cx="3222812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4303059" y="941379"/>
            <a:ext cx="0" cy="1344828"/>
          </a:xfrm>
          <a:prstGeom prst="line">
            <a:avLst/>
          </a:prstGeom>
          <a:noFill/>
          <a:ln w="9525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4303059" y="4706896"/>
            <a:ext cx="0" cy="1344828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7283450" y="2895600"/>
            <a:ext cx="0" cy="2080262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320067"/>
            <a:ext cx="6061934" cy="53793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Line 15"/>
          <p:cNvSpPr>
            <a:spLocks noChangeShapeType="1"/>
          </p:cNvSpPr>
          <p:nvPr userDrawn="1"/>
        </p:nvSpPr>
        <p:spPr bwMode="auto">
          <a:xfrm>
            <a:off x="0" y="1076203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051176" y="0"/>
            <a:ext cx="10758" cy="685800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5" name="Picture 16" descr="Lumex_Master_0409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5257800"/>
            <a:ext cx="2900891" cy="61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hutterstock_8571042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0" y="3009900"/>
            <a:ext cx="1214323" cy="1828800"/>
          </a:xfrm>
          <a:prstGeom prst="rect">
            <a:avLst/>
          </a:prstGeom>
        </p:spPr>
      </p:pic>
      <p:pic>
        <p:nvPicPr>
          <p:cNvPr id="5" name="Picture 4" descr="shutterstock_74740201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" r="2491" b="2710"/>
          <a:stretch/>
        </p:blipFill>
        <p:spPr>
          <a:xfrm>
            <a:off x="4311650" y="4857750"/>
            <a:ext cx="1739900" cy="1054100"/>
          </a:xfrm>
          <a:prstGeom prst="rect">
            <a:avLst/>
          </a:prstGeom>
        </p:spPr>
      </p:pic>
      <p:pic>
        <p:nvPicPr>
          <p:cNvPr id="17" name="Picture 16" descr="AircraftCockpit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7292" r="3125" b="5208"/>
          <a:stretch/>
        </p:blipFill>
        <p:spPr>
          <a:xfrm>
            <a:off x="4311650" y="1079500"/>
            <a:ext cx="1727200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6549837" y="1506071"/>
            <a:ext cx="2594163" cy="4813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0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069" r="11274" b="40629"/>
          <a:stretch/>
        </p:blipFill>
        <p:spPr bwMode="auto">
          <a:xfrm>
            <a:off x="2409" y="-4482"/>
            <a:ext cx="6540032" cy="15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7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1000"/>
            <a:ext cx="5715000" cy="62844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1905000"/>
            <a:ext cx="5486401" cy="41910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1" y="1009444"/>
            <a:ext cx="5714999" cy="389050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with text and photo</a:t>
            </a:r>
            <a:endParaRPr lang="en-US" dirty="0"/>
          </a:p>
        </p:txBody>
      </p:sp>
      <p:sp>
        <p:nvSpPr>
          <p:cNvPr id="52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49837" cy="53793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Line 12"/>
          <p:cNvSpPr>
            <a:spLocks noChangeShapeType="1"/>
          </p:cNvSpPr>
          <p:nvPr userDrawn="1"/>
        </p:nvSpPr>
        <p:spPr bwMode="auto">
          <a:xfrm>
            <a:off x="6546473" y="-4480"/>
            <a:ext cx="3364" cy="686248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 descr="LumexSMDHighTempDisplays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t="13793" r="4591" b="17816"/>
          <a:stretch/>
        </p:blipFill>
        <p:spPr>
          <a:xfrm>
            <a:off x="6540500" y="-1"/>
            <a:ext cx="2603500" cy="1511301"/>
          </a:xfrm>
          <a:prstGeom prst="rect">
            <a:avLst/>
          </a:prstGeom>
        </p:spPr>
      </p:pic>
      <p:pic>
        <p:nvPicPr>
          <p:cNvPr id="14" name="Picture 13" descr="DK_Logo_1 [Converted]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352683"/>
            <a:ext cx="914400" cy="459726"/>
          </a:xfrm>
          <a:prstGeom prst="rect">
            <a:avLst/>
          </a:prstGeom>
        </p:spPr>
      </p:pic>
      <p:pic>
        <p:nvPicPr>
          <p:cNvPr id="15" name="Picture 14" descr="LumexLogo_WhiteTranspare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2" y="6457461"/>
            <a:ext cx="1295400" cy="276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114" r="11178" b="40629"/>
          <a:stretch/>
        </p:blipFill>
        <p:spPr bwMode="auto">
          <a:xfrm>
            <a:off x="2409" y="0"/>
            <a:ext cx="6547427" cy="15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5562600" cy="42672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0999"/>
            <a:ext cx="5715000" cy="62752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1008529"/>
            <a:ext cx="5715000" cy="38996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  <p:sp>
        <p:nvSpPr>
          <p:cNvPr id="45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53201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4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12"/>
          <p:cNvSpPr>
            <a:spLocks noChangeShapeType="1"/>
          </p:cNvSpPr>
          <p:nvPr userDrawn="1"/>
        </p:nvSpPr>
        <p:spPr bwMode="auto">
          <a:xfrm>
            <a:off x="6553200" y="-1"/>
            <a:ext cx="0" cy="150607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6549837" y="1506071"/>
            <a:ext cx="2594163" cy="4813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" name="Picture 1" descr="TubeLighting2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"/>
          <a:stretch/>
        </p:blipFill>
        <p:spPr>
          <a:xfrm>
            <a:off x="6553200" y="0"/>
            <a:ext cx="2590800" cy="1494370"/>
          </a:xfrm>
          <a:prstGeom prst="rect">
            <a:avLst/>
          </a:prstGeom>
        </p:spPr>
      </p:pic>
      <p:pic>
        <p:nvPicPr>
          <p:cNvPr id="18" name="Picture 17" descr="DK_Logo_1 [Converted]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352683"/>
            <a:ext cx="914400" cy="459726"/>
          </a:xfrm>
          <a:prstGeom prst="rect">
            <a:avLst/>
          </a:prstGeom>
        </p:spPr>
      </p:pic>
      <p:pic>
        <p:nvPicPr>
          <p:cNvPr id="19" name="Picture 18" descr="LumexLogo_WhiteTranspare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2" y="6457461"/>
            <a:ext cx="1295400" cy="276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114" r="11178" b="40629"/>
          <a:stretch/>
        </p:blipFill>
        <p:spPr bwMode="auto">
          <a:xfrm>
            <a:off x="2409" y="0"/>
            <a:ext cx="6547427" cy="15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2672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0999"/>
            <a:ext cx="5715000" cy="62752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1008529"/>
            <a:ext cx="5715000" cy="38996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  <p:sp>
        <p:nvSpPr>
          <p:cNvPr id="44" name="Rectangle 8"/>
          <p:cNvSpPr>
            <a:spLocks noChangeArrowheads="1"/>
          </p:cNvSpPr>
          <p:nvPr userDrawn="1"/>
        </p:nvSpPr>
        <p:spPr bwMode="auto">
          <a:xfrm>
            <a:off x="6553200" y="1524000"/>
            <a:ext cx="2601557" cy="533848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53201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4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12"/>
          <p:cNvSpPr>
            <a:spLocks noChangeShapeType="1"/>
          </p:cNvSpPr>
          <p:nvPr userDrawn="1"/>
        </p:nvSpPr>
        <p:spPr bwMode="auto">
          <a:xfrm>
            <a:off x="6553200" y="-1"/>
            <a:ext cx="0" cy="150607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" name="Picture 16" descr="4041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17733" r="28000" b="23646"/>
          <a:stretch/>
        </p:blipFill>
        <p:spPr>
          <a:xfrm>
            <a:off x="6553200" y="0"/>
            <a:ext cx="2590800" cy="1511300"/>
          </a:xfrm>
          <a:prstGeom prst="rect">
            <a:avLst/>
          </a:prstGeom>
        </p:spPr>
      </p:pic>
      <p:pic>
        <p:nvPicPr>
          <p:cNvPr id="14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8" name="Picture 17" descr="DK_Logo_1 [Converted]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352683"/>
            <a:ext cx="914400" cy="459726"/>
          </a:xfrm>
          <a:prstGeom prst="rect">
            <a:avLst/>
          </a:prstGeom>
        </p:spPr>
      </p:pic>
      <p:pic>
        <p:nvPicPr>
          <p:cNvPr id="19" name="Picture 18" descr="LumexLogo_WhiteTranspare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2" y="6457461"/>
            <a:ext cx="1295400" cy="27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2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069" r="11134" b="40629"/>
          <a:stretch/>
        </p:blipFill>
        <p:spPr bwMode="auto">
          <a:xfrm>
            <a:off x="2408" y="-4482"/>
            <a:ext cx="6550791" cy="15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6546474" y="-4481"/>
            <a:ext cx="6726" cy="1680882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549836" y="1447800"/>
            <a:ext cx="2604921" cy="541468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49837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3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5715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001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6" descr="Lumex_Master_0409_Color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1381" y="5692194"/>
            <a:ext cx="2184019" cy="46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TC0120701-IMG08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4403" r="15667" b="35910"/>
          <a:stretch/>
        </p:blipFill>
        <p:spPr bwMode="auto">
          <a:xfrm>
            <a:off x="6553200" y="-4483"/>
            <a:ext cx="2590800" cy="15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  <p:sldLayoutId id="214748372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5105400" cy="17526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esigning for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Transportation </a:t>
            </a:r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6454001"/>
            <a:ext cx="6019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3" descr="DK_Logo_1 [Converted]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2728127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457200"/>
            <a:ext cx="5715000" cy="1066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Product Components Ideal for Transportation Applications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858000" y="1828800"/>
            <a:ext cx="2057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Design Considerations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 for Transportation and Automotive Applications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Extreme Temperatures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Long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Life Span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Low Power Consumption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Wavelength Sensitivity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High Bright Visibility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Portability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Durability</a:t>
            </a:r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304800" y="1676400"/>
            <a:ext cx="61722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As the technology in the transportation market continues to evolve, so do the challenges that face design engineers. Lumex has been providing high-quality components for the transportation for over 30 years. 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Lumex </a:t>
            </a:r>
            <a:r>
              <a:rPr lang="en-US" sz="1200" dirty="0">
                <a:solidFill>
                  <a:schemeClr val="tx1"/>
                </a:solidFill>
              </a:rPr>
              <a:t>is a leader in providing new optoelectronic and display technology  specifically designed for performance and endurance, to create feature-rich, high-value product device and instrumentation solutions within focus niches such as</a:t>
            </a:r>
            <a:r>
              <a:rPr lang="en-US" sz="1200" dirty="0" smtClean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Automotive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Aerospace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Railway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Personal Water Crafts</a:t>
            </a:r>
          </a:p>
          <a:p>
            <a:pPr marL="171450" indent="-171450">
              <a:buFont typeface="Arial"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Most </a:t>
            </a:r>
            <a:r>
              <a:rPr lang="en-US" sz="1200" dirty="0">
                <a:solidFill>
                  <a:srgbClr val="000000"/>
                </a:solidFill>
              </a:rPr>
              <a:t>recently, we have expanded </a:t>
            </a:r>
            <a:r>
              <a:rPr lang="en-US" sz="1200" dirty="0" smtClean="0">
                <a:solidFill>
                  <a:srgbClr val="000000"/>
                </a:solidFill>
              </a:rPr>
              <a:t>our </a:t>
            </a:r>
            <a:r>
              <a:rPr lang="en-US" sz="1200" dirty="0">
                <a:solidFill>
                  <a:srgbClr val="000000"/>
                </a:solidFill>
              </a:rPr>
              <a:t>product 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offering </a:t>
            </a:r>
            <a:r>
              <a:rPr lang="en-US" sz="1200" dirty="0">
                <a:solidFill>
                  <a:srgbClr val="000000"/>
                </a:solidFill>
              </a:rPr>
              <a:t>to </a:t>
            </a:r>
            <a:r>
              <a:rPr lang="en-US" sz="1200" dirty="0" smtClean="0">
                <a:solidFill>
                  <a:srgbClr val="000000"/>
                </a:solidFill>
              </a:rPr>
              <a:t>incorporate technologies </a:t>
            </a:r>
            <a:r>
              <a:rPr lang="en-US" sz="1200" dirty="0">
                <a:solidFill>
                  <a:srgbClr val="000000"/>
                </a:solidFill>
              </a:rPr>
              <a:t>that can 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endure </a:t>
            </a:r>
            <a:r>
              <a:rPr lang="en-US" sz="1200" dirty="0">
                <a:solidFill>
                  <a:srgbClr val="000000"/>
                </a:solidFill>
              </a:rPr>
              <a:t>in some </a:t>
            </a:r>
            <a:r>
              <a:rPr lang="en-US" sz="1200" dirty="0" smtClean="0">
                <a:solidFill>
                  <a:srgbClr val="000000"/>
                </a:solidFill>
              </a:rPr>
              <a:t>of </a:t>
            </a:r>
            <a:r>
              <a:rPr lang="en-US" sz="1200" dirty="0">
                <a:solidFill>
                  <a:srgbClr val="000000"/>
                </a:solidFill>
              </a:rPr>
              <a:t>the most hostile operating 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environments:</a:t>
            </a:r>
            <a:endParaRPr lang="en-US" sz="1200" dirty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</a:rPr>
              <a:t>• -40˚C to +85˚C extreme temperature technologies</a:t>
            </a: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</a:rPr>
              <a:t>• LED backlights, able to withstand temperatures up to 100˚C</a:t>
            </a: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</a:rPr>
              <a:t>• High intensity LED displays, able to withstand temperatures up to 105˚</a:t>
            </a:r>
            <a:r>
              <a:rPr lang="en-US" sz="1200" dirty="0" smtClean="0">
                <a:solidFill>
                  <a:srgbClr val="000000"/>
                </a:solidFill>
              </a:rPr>
              <a:t>C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12" name="Picture 11" descr="shutterstock_8597910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8" t="25134" r="30480" b="9769"/>
          <a:stretch/>
        </p:blipFill>
        <p:spPr>
          <a:xfrm>
            <a:off x="4179184" y="3581400"/>
            <a:ext cx="850016" cy="838200"/>
          </a:xfrm>
          <a:prstGeom prst="rect">
            <a:avLst/>
          </a:prstGeom>
        </p:spPr>
      </p:pic>
      <p:pic>
        <p:nvPicPr>
          <p:cNvPr id="14" name="Picture 13" descr="shutterstock_608286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4" r="5195" b="7213"/>
          <a:stretch/>
        </p:blipFill>
        <p:spPr>
          <a:xfrm>
            <a:off x="5101860" y="3581400"/>
            <a:ext cx="846693" cy="825958"/>
          </a:xfrm>
          <a:prstGeom prst="rect">
            <a:avLst/>
          </a:prstGeom>
        </p:spPr>
      </p:pic>
      <p:pic>
        <p:nvPicPr>
          <p:cNvPr id="16" name="Picture 15" descr="shutterstock_10083441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t="-1" r="26841" b="-827"/>
          <a:stretch/>
        </p:blipFill>
        <p:spPr>
          <a:xfrm>
            <a:off x="5101861" y="4495799"/>
            <a:ext cx="846692" cy="845135"/>
          </a:xfrm>
          <a:prstGeom prst="rect">
            <a:avLst/>
          </a:prstGeom>
        </p:spPr>
      </p:pic>
      <p:pic>
        <p:nvPicPr>
          <p:cNvPr id="18" name="Picture 17" descr="shutterstock_9555924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t="-191" r="19198" b="-827"/>
          <a:stretch/>
        </p:blipFill>
        <p:spPr>
          <a:xfrm>
            <a:off x="4190038" y="4494201"/>
            <a:ext cx="835837" cy="846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Product Components Ideal for the Transportation Market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2012,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858000" y="1828800"/>
            <a:ext cx="2057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Lumex Product Families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High Power LEDs</a:t>
            </a:r>
            <a:endParaRPr lang="en-US" sz="12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171450" lvl="0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Ultraviolet LEDs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Thru-Hole &amp; SMD LEDs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Panel &amp; PCB Indicators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LED Displays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LED Arrays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Light Pipes</a:t>
            </a:r>
            <a:endParaRPr lang="en-US" sz="12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Infrared Devices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Monochromatic &amp; Color LCDs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1295400" y="2743200"/>
            <a:ext cx="5029200" cy="99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900" b="1" dirty="0"/>
              <a:t>PLCC-6, 5050 Package</a:t>
            </a:r>
          </a:p>
          <a:p>
            <a:pPr marL="177800" indent="-177800"/>
            <a:r>
              <a:rPr lang="en-US" sz="1600" dirty="0"/>
              <a:t>State-of-the-art high brightness chip technology</a:t>
            </a:r>
          </a:p>
          <a:p>
            <a:pPr marL="177800" indent="-177800"/>
            <a:r>
              <a:rPr lang="en-US" sz="1600" dirty="0"/>
              <a:t>3 Dice per LED package</a:t>
            </a:r>
          </a:p>
          <a:p>
            <a:pPr marL="177800" indent="-177800"/>
            <a:r>
              <a:rPr lang="en-US" sz="1600" dirty="0"/>
              <a:t>Lead frame / lens casting </a:t>
            </a:r>
            <a:r>
              <a:rPr lang="en-US" sz="1600" dirty="0" smtClean="0"/>
              <a:t>reliability</a:t>
            </a:r>
            <a:endParaRPr lang="en-US" sz="1600" dirty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100" dirty="0" smtClean="0"/>
              <a:t>       </a:t>
            </a:r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Content Placeholder 11"/>
          <p:cNvSpPr txBox="1">
            <a:spLocks/>
          </p:cNvSpPr>
          <p:nvPr/>
        </p:nvSpPr>
        <p:spPr>
          <a:xfrm>
            <a:off x="1295400" y="1607485"/>
            <a:ext cx="5029200" cy="1059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300" b="1" dirty="0" smtClean="0"/>
              <a:t>0404 Surface-Mount RGB LEDs</a:t>
            </a:r>
          </a:p>
          <a:p>
            <a:pPr marL="177800" indent="-177800"/>
            <a:r>
              <a:rPr lang="en-US" sz="1100" dirty="0" smtClean="0"/>
              <a:t>Full color surface-mount RGB LED</a:t>
            </a:r>
          </a:p>
          <a:p>
            <a:pPr marL="177800" indent="-177800"/>
            <a:r>
              <a:rPr lang="en-US" sz="1100" dirty="0" smtClean="0"/>
              <a:t>0404 Packaging – 1.0mm x 1.00mm x 0.25mm</a:t>
            </a:r>
          </a:p>
          <a:p>
            <a:pPr marL="177800" indent="-177800"/>
            <a:r>
              <a:rPr lang="en-US" sz="1100" dirty="0" smtClean="0"/>
              <a:t>Low current operation (30/40/20 mcd respectively for RGB @ 2mA)</a:t>
            </a:r>
          </a:p>
          <a:p>
            <a:pPr marL="177800" indent="-177800"/>
            <a:r>
              <a:rPr lang="en-US" sz="1100" dirty="0" smtClean="0"/>
              <a:t>Operating temperature range from -40˚C to +85˚C</a:t>
            </a:r>
          </a:p>
          <a:p>
            <a:pPr>
              <a:buFont typeface="Arial" pitchFamily="34" charset="0"/>
              <a:buNone/>
            </a:pPr>
            <a:r>
              <a:rPr lang="en-US" sz="1100" dirty="0" smtClean="0"/>
              <a:t>       </a:t>
            </a:r>
          </a:p>
          <a:p>
            <a:pPr>
              <a:buFont typeface="Arial" pitchFamily="34" charset="0"/>
              <a:buNone/>
            </a:pPr>
            <a:endParaRPr lang="en-US" sz="1400" dirty="0" smtClean="0"/>
          </a:p>
        </p:txBody>
      </p:sp>
      <p:pic>
        <p:nvPicPr>
          <p:cNvPr id="27" name="Picture 26" descr="Penn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63700"/>
            <a:ext cx="914400" cy="914400"/>
          </a:xfrm>
          <a:prstGeom prst="rect">
            <a:avLst/>
          </a:prstGeom>
        </p:spPr>
      </p:pic>
      <p:sp>
        <p:nvSpPr>
          <p:cNvPr id="10" name="Content Placeholder 11"/>
          <p:cNvSpPr txBox="1">
            <a:spLocks/>
          </p:cNvSpPr>
          <p:nvPr/>
        </p:nvSpPr>
        <p:spPr>
          <a:xfrm>
            <a:off x="1295400" y="3683087"/>
            <a:ext cx="5181600" cy="1192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500" b="1" dirty="0" smtClean="0"/>
              <a:t>Wireless Bond LED Technology</a:t>
            </a:r>
          </a:p>
          <a:p>
            <a:pPr marL="169863" indent="-169863">
              <a:lnSpc>
                <a:spcPct val="120000"/>
              </a:lnSpc>
              <a:spcBef>
                <a:spcPts val="264"/>
              </a:spcBef>
            </a:pPr>
            <a:r>
              <a:rPr lang="en-US" sz="2100" dirty="0">
                <a:latin typeface="Arial"/>
                <a:cs typeface="Arial"/>
              </a:rPr>
              <a:t>No wire bond and a silicon layer provide enhanced shock and vibration </a:t>
            </a:r>
            <a:r>
              <a:rPr lang="en-US" sz="2100" dirty="0" smtClean="0">
                <a:latin typeface="Arial"/>
                <a:cs typeface="Arial"/>
              </a:rPr>
              <a:t>resistance</a:t>
            </a:r>
            <a:endParaRPr lang="en-US" sz="2100" dirty="0">
              <a:latin typeface="Arial"/>
              <a:cs typeface="Arial"/>
            </a:endParaRPr>
          </a:p>
          <a:p>
            <a:pPr marL="169863" indent="-169863">
              <a:lnSpc>
                <a:spcPct val="120000"/>
              </a:lnSpc>
              <a:spcBef>
                <a:spcPts val="264"/>
              </a:spcBef>
            </a:pPr>
            <a:r>
              <a:rPr lang="en-US" sz="2100" dirty="0" smtClean="0">
                <a:latin typeface="Arial"/>
                <a:cs typeface="Arial"/>
              </a:rPr>
              <a:t>Superior </a:t>
            </a:r>
            <a:r>
              <a:rPr lang="en-US" sz="2100" dirty="0">
                <a:latin typeface="Arial"/>
                <a:cs typeface="Arial"/>
              </a:rPr>
              <a:t>heat dissipation and light performance </a:t>
            </a:r>
          </a:p>
          <a:p>
            <a:pPr marL="169863" indent="-169863">
              <a:lnSpc>
                <a:spcPct val="120000"/>
              </a:lnSpc>
              <a:spcBef>
                <a:spcPts val="264"/>
              </a:spcBef>
            </a:pPr>
            <a:r>
              <a:rPr lang="en-US" sz="2100" dirty="0" smtClean="0">
                <a:latin typeface="Arial"/>
                <a:cs typeface="Arial"/>
              </a:rPr>
              <a:t>Available </a:t>
            </a:r>
            <a:r>
              <a:rPr lang="en-US" sz="2100" dirty="0">
                <a:latin typeface="Arial"/>
                <a:cs typeface="Arial"/>
              </a:rPr>
              <a:t>in both standard and custom colors and shapes</a:t>
            </a:r>
          </a:p>
          <a:p>
            <a:pPr marL="169863" indent="-169863">
              <a:lnSpc>
                <a:spcPct val="120000"/>
              </a:lnSpc>
              <a:spcBef>
                <a:spcPts val="264"/>
              </a:spcBef>
            </a:pPr>
            <a:r>
              <a:rPr lang="en-US" sz="2100" dirty="0" smtClean="0">
                <a:latin typeface="Arial"/>
                <a:cs typeface="Arial"/>
              </a:rPr>
              <a:t>Available </a:t>
            </a:r>
            <a:r>
              <a:rPr lang="en-US" sz="2100" dirty="0">
                <a:latin typeface="Arial"/>
                <a:cs typeface="Arial"/>
              </a:rPr>
              <a:t>in 3W wireless bond light bar modules </a:t>
            </a:r>
            <a:r>
              <a:rPr lang="en-US" sz="2100" dirty="0" smtClean="0">
                <a:latin typeface="Arial"/>
                <a:cs typeface="Arial"/>
              </a:rPr>
              <a:t>and </a:t>
            </a:r>
            <a:r>
              <a:rPr lang="en-US" sz="2100" dirty="0">
                <a:latin typeface="Arial"/>
                <a:cs typeface="Arial"/>
              </a:rPr>
              <a:t>6W wireless bond </a:t>
            </a:r>
            <a:r>
              <a:rPr lang="en-US" sz="2100" dirty="0" smtClean="0">
                <a:latin typeface="Arial"/>
                <a:cs typeface="Arial"/>
              </a:rPr>
              <a:t>round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smtClean="0">
                <a:latin typeface="Arial"/>
                <a:cs typeface="Arial"/>
              </a:rPr>
              <a:t>modules in </a:t>
            </a:r>
            <a:r>
              <a:rPr lang="en-US" sz="2100" dirty="0">
                <a:latin typeface="Arial"/>
                <a:cs typeface="Arial"/>
              </a:rPr>
              <a:t>addition to custom colors (including blue) </a:t>
            </a:r>
            <a:r>
              <a:rPr lang="en-US" sz="2100" dirty="0" smtClean="0">
                <a:latin typeface="Arial"/>
                <a:cs typeface="Arial"/>
              </a:rPr>
              <a:t>and </a:t>
            </a:r>
            <a:r>
              <a:rPr lang="en-US" sz="2100" dirty="0">
                <a:latin typeface="Arial"/>
                <a:cs typeface="Arial"/>
              </a:rPr>
              <a:t>sizes for 3W, 6W and 9W</a:t>
            </a:r>
            <a:r>
              <a:rPr lang="en-US" sz="2100" dirty="0" smtClean="0">
                <a:latin typeface="Arial"/>
                <a:cs typeface="Arial"/>
              </a:rPr>
              <a:t>       </a:t>
            </a:r>
          </a:p>
          <a:p>
            <a:pPr marL="169863" indent="-169863">
              <a:lnSpc>
                <a:spcPct val="120000"/>
              </a:lnSpc>
              <a:spcBef>
                <a:spcPts val="264"/>
              </a:spcBef>
              <a:buFont typeface="Arial" pitchFamily="34" charset="0"/>
              <a:buNone/>
            </a:pPr>
            <a:endParaRPr lang="en-US" sz="2100" dirty="0" smtClean="0"/>
          </a:p>
        </p:txBody>
      </p:sp>
      <p:sp>
        <p:nvSpPr>
          <p:cNvPr id="14" name="Content Placeholder 11"/>
          <p:cNvSpPr txBox="1">
            <a:spLocks/>
          </p:cNvSpPr>
          <p:nvPr/>
        </p:nvSpPr>
        <p:spPr>
          <a:xfrm>
            <a:off x="1295400" y="4903775"/>
            <a:ext cx="5029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/>
              <a:t>LED Panel Indicators (SSI-LXR3616 and SSI-LXR4815 series)</a:t>
            </a:r>
          </a:p>
          <a:p>
            <a:pPr marL="177800" indent="-177800"/>
            <a:r>
              <a:rPr lang="en-US" sz="1100" dirty="0" smtClean="0"/>
              <a:t>High brightness daylight visibility</a:t>
            </a:r>
          </a:p>
          <a:p>
            <a:pPr marL="177800" indent="-177800"/>
            <a:r>
              <a:rPr lang="en-US" sz="1100" dirty="0" smtClean="0"/>
              <a:t>Multi-color display capability</a:t>
            </a:r>
          </a:p>
          <a:p>
            <a:pPr marL="177800" indent="-177800"/>
            <a:r>
              <a:rPr lang="en-US" sz="1100" dirty="0" smtClean="0"/>
              <a:t>Industry-standard connectors</a:t>
            </a:r>
          </a:p>
          <a:p>
            <a:pPr marL="177800" indent="-177800"/>
            <a:r>
              <a:rPr lang="en-US" sz="1100" dirty="0"/>
              <a:t>Operating temperature range from -40˚C to +85˚</a:t>
            </a:r>
            <a:r>
              <a:rPr lang="en-US" sz="1100" dirty="0" smtClean="0"/>
              <a:t>C</a:t>
            </a:r>
          </a:p>
          <a:p>
            <a:pPr>
              <a:buFont typeface="Arial" pitchFamily="34" charset="0"/>
              <a:buNone/>
            </a:pPr>
            <a:endParaRPr lang="en-US" sz="1400" dirty="0" smtClean="0"/>
          </a:p>
        </p:txBody>
      </p:sp>
      <p:pic>
        <p:nvPicPr>
          <p:cNvPr id="19" name="Picture 18" descr="SSI-LXR3816AD-15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91872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Screen shot 2013-12-20 at 2.51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8488"/>
            <a:ext cx="914400" cy="89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BrochureBackgroun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69248"/>
            <a:ext cx="922239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81000" y="1828800"/>
            <a:ext cx="5638800" cy="42672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In today’s competitive marketplace, many engineers are finding that many standard technologies do not meet all of their needs.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More and more, design engineers are recognizing that an application-specific solution will offer the best result for more complex design needs.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Lumex has proven success at translating initial design concepts and turning them into reality.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Whether addressing a current </a:t>
            </a:r>
            <a:br>
              <a:rPr lang="en-US" sz="1200" dirty="0" smtClean="0"/>
            </a:br>
            <a:r>
              <a:rPr lang="en-US" sz="1200" dirty="0" smtClean="0"/>
              <a:t>design challenge or integrating </a:t>
            </a:r>
            <a:br>
              <a:rPr lang="en-US" sz="1200" dirty="0" smtClean="0"/>
            </a:br>
            <a:r>
              <a:rPr lang="en-US" sz="1200" dirty="0" smtClean="0"/>
              <a:t>multiple components into one </a:t>
            </a:r>
            <a:br>
              <a:rPr lang="en-US" sz="1200" dirty="0" smtClean="0"/>
            </a:br>
            <a:r>
              <a:rPr lang="en-US" sz="1200" dirty="0" smtClean="0"/>
              <a:t>sub-assembly, Lumex will work </a:t>
            </a:r>
            <a:br>
              <a:rPr lang="en-US" sz="1200" dirty="0" smtClean="0"/>
            </a:br>
            <a:r>
              <a:rPr lang="en-US" sz="1200" dirty="0" smtClean="0"/>
              <a:t>with you from initial prototype </a:t>
            </a:r>
            <a:br>
              <a:rPr lang="en-US" sz="1200" dirty="0" smtClean="0"/>
            </a:br>
            <a:r>
              <a:rPr lang="en-US" sz="1200" dirty="0" smtClean="0"/>
              <a:t>through final production.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Lumex offers experience, </a:t>
            </a:r>
            <a:br>
              <a:rPr lang="en-US" sz="1200" dirty="0" smtClean="0"/>
            </a:br>
            <a:r>
              <a:rPr lang="en-US" sz="1200" dirty="0" smtClean="0"/>
              <a:t>quality and innovative originality </a:t>
            </a:r>
            <a:br>
              <a:rPr lang="en-US" sz="1200" dirty="0" smtClean="0"/>
            </a:br>
            <a:r>
              <a:rPr lang="en-US" sz="1200" dirty="0" smtClean="0"/>
              <a:t>to help bring products to market </a:t>
            </a:r>
            <a:br>
              <a:rPr lang="en-US" sz="1200" dirty="0" smtClean="0"/>
            </a:br>
            <a:r>
              <a:rPr lang="en-US" sz="1200" dirty="0" smtClean="0"/>
              <a:t>faster and help provide that </a:t>
            </a:r>
            <a:br>
              <a:rPr lang="en-US" sz="1200" dirty="0" smtClean="0"/>
            </a:br>
            <a:r>
              <a:rPr lang="en-US" sz="1200" dirty="0" smtClean="0"/>
              <a:t>competitive edge</a:t>
            </a:r>
            <a:r>
              <a:rPr lang="en-US" sz="1200" dirty="0"/>
              <a:t>.</a:t>
            </a:r>
            <a:endParaRPr lang="en-US" sz="1200" dirty="0" smtClean="0"/>
          </a:p>
          <a:p>
            <a:pPr>
              <a:spcAft>
                <a:spcPts val="600"/>
              </a:spcAft>
              <a:buNone/>
            </a:pPr>
            <a:r>
              <a:rPr lang="en-US" sz="1200" dirty="0" smtClean="0"/>
              <a:t>       </a:t>
            </a:r>
          </a:p>
          <a:p>
            <a:pPr>
              <a:spcAft>
                <a:spcPts val="600"/>
              </a:spcAft>
              <a:buNone/>
            </a:pPr>
            <a:endParaRPr lang="en-US" sz="1200" dirty="0" smtClean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Multiple Technologies…</a:t>
            </a:r>
            <a:b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One Product Solution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ntegra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200400" y="3200400"/>
            <a:ext cx="3048000" cy="2286000"/>
          </a:xfrm>
          <a:prstGeom prst="rect">
            <a:avLst/>
          </a:prstGeom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858000" y="1752600"/>
            <a:ext cx="2057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Benefits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 of </a:t>
            </a:r>
            <a:b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</a:b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Value Add Solutions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Focus on application  needs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Stand out from competition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Enhanced reliability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Speed time to market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Reduced labor costs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Faster ROI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Full plug ‘n play solution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Engineering know-how that acts as an extension of your own team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tockLayouts Internet Marketing TC012">
  <a:themeElements>
    <a:clrScheme name="Custom 1">
      <a:dk1>
        <a:sysClr val="windowText" lastClr="000000"/>
      </a:dk1>
      <a:lt1>
        <a:sysClr val="window" lastClr="FFFFFF"/>
      </a:lt1>
      <a:dk2>
        <a:srgbClr val="737474"/>
      </a:dk2>
      <a:lt2>
        <a:srgbClr val="B6BB8B"/>
      </a:lt2>
      <a:accent1>
        <a:srgbClr val="EAEDA6"/>
      </a:accent1>
      <a:accent2>
        <a:srgbClr val="89973E"/>
      </a:accent2>
      <a:accent3>
        <a:srgbClr val="EBE522"/>
      </a:accent3>
      <a:accent4>
        <a:srgbClr val="3B5A2E"/>
      </a:accent4>
      <a:accent5>
        <a:srgbClr val="B1B64D"/>
      </a:accent5>
      <a:accent6>
        <a:srgbClr val="212120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4862</TotalTime>
  <Words>401</Words>
  <Application>Microsoft Office PowerPoint</Application>
  <PresentationFormat>On-screen Show (4:3)</PresentationFormat>
  <Paragraphs>76</Paragraphs>
  <Slides>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StockLayouts Internet Marketing TC012</vt:lpstr>
      <vt:lpstr>designing for the Transportation market</vt:lpstr>
      <vt:lpstr>Product Components Ideal for Transportation Applications</vt:lpstr>
      <vt:lpstr>Product Components Ideal for the Transportation Market</vt:lpstr>
      <vt:lpstr>Multiple Technologies…                   One Product Solution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Shelly Linert</cp:lastModifiedBy>
  <cp:revision>230</cp:revision>
  <dcterms:created xsi:type="dcterms:W3CDTF">2010-07-09T22:21:36Z</dcterms:created>
  <dcterms:modified xsi:type="dcterms:W3CDTF">2016-03-30T15:26:36Z</dcterms:modified>
</cp:coreProperties>
</file>